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1" r:id="rId4"/>
    <p:sldId id="272" r:id="rId5"/>
    <p:sldId id="268" r:id="rId6"/>
    <p:sldId id="273" r:id="rId7"/>
    <p:sldId id="274" r:id="rId8"/>
    <p:sldId id="256" r:id="rId9"/>
    <p:sldId id="267" r:id="rId10"/>
    <p:sldId id="264" r:id="rId11"/>
    <p:sldId id="265" r:id="rId12"/>
    <p:sldId id="26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8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EAAF-7A16-4AA3-BEAE-C46B9BE6A1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45E1-F3B2-4FC8-B844-93F3DBBB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btimes.com/rapamycin-may-treat-progeria-can-it-slow-natural-aging-29541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5" y="1116435"/>
            <a:ext cx="4874004" cy="4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OURCES\24_JPG\24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0"/>
            <a:ext cx="522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61125" y="5191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*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12926" y="346075"/>
            <a:ext cx="2944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Degradation of branched-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chain amino acids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4267201" y="2068514"/>
            <a:ext cx="50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Ile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6477000" y="2144714"/>
            <a:ext cx="51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Val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7975600" y="2068514"/>
            <a:ext cx="55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Leu</a:t>
            </a:r>
          </a:p>
        </p:txBody>
      </p:sp>
    </p:spTree>
    <p:extLst>
      <p:ext uri="{BB962C8B-B14F-4D97-AF65-F5344CB8AC3E}">
        <p14:creationId xmlns:p14="http://schemas.microsoft.com/office/powerpoint/2010/main" val="23407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4" y="0"/>
            <a:ext cx="79454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8763000" y="6321426"/>
            <a:ext cx="181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Vary &amp; Lynch, 2007</a:t>
            </a:r>
          </a:p>
        </p:txBody>
      </p:sp>
    </p:spTree>
    <p:extLst>
      <p:ext uri="{BB962C8B-B14F-4D97-AF65-F5344CB8AC3E}">
        <p14:creationId xmlns:p14="http://schemas.microsoft.com/office/powerpoint/2010/main" val="6673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124200" y="6183313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hlinkClick r:id="rId2"/>
              </a:rPr>
              <a:t>http://www.ibtimes.com/rapamycin-may-treat-progeria-can-it-slow-natural-aging-295419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096000" y="5205414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Xiaoju Max Ma &amp; John Blenis, </a:t>
            </a:r>
            <a:r>
              <a:rPr lang="en-US" altLang="en-US" sz="1400" i="1">
                <a:latin typeface="Comic Sans MS" panose="030F0702030302020204" pitchFamily="66" charset="0"/>
              </a:rPr>
              <a:t>Nature Reviews Molecular Cell Biology </a:t>
            </a:r>
            <a:r>
              <a:rPr lang="en-US" altLang="en-US" sz="1400" b="1">
                <a:latin typeface="Comic Sans MS" panose="030F0702030302020204" pitchFamily="66" charset="0"/>
              </a:rPr>
              <a:t>10</a:t>
            </a:r>
            <a:r>
              <a:rPr lang="en-US" altLang="en-US" sz="1400">
                <a:latin typeface="Comic Sans MS" panose="030F0702030302020204" pitchFamily="66" charset="0"/>
              </a:rPr>
              <a:t>, 307-318 (May 2009)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*Raptor: Regulatory-associated protein of mTOR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6200"/>
            <a:ext cx="83169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001838" y="49577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https://www.the-scientist.com/notebook/could-rapamycin-help-humans-live-longer-30021</a:t>
            </a:r>
          </a:p>
        </p:txBody>
      </p:sp>
    </p:spTree>
    <p:extLst>
      <p:ext uri="{BB962C8B-B14F-4D97-AF65-F5344CB8AC3E}">
        <p14:creationId xmlns:p14="http://schemas.microsoft.com/office/powerpoint/2010/main" val="16728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URCES\24_JPG\24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57150"/>
            <a:ext cx="385127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41526" y="395289"/>
            <a:ext cx="170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Catecholamine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Synthesis</a:t>
            </a:r>
            <a:endParaRPr lang="en-US" altLang="en-US" sz="16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010401" y="1905000"/>
            <a:ext cx="9556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Melanin</a:t>
            </a:r>
            <a:endParaRPr lang="en-US" altLang="en-US" sz="1600"/>
          </a:p>
        </p:txBody>
      </p:sp>
      <p:pic>
        <p:nvPicPr>
          <p:cNvPr id="3077" name="Picture 6" descr="http://upload.wikimedia.org/wikipedia/commons/thumb/3/3a/Eumelanine.svg/220px-Eumelani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66776"/>
            <a:ext cx="2095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:\biochem\ch21\fi21p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0"/>
            <a:ext cx="202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209800" y="747714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Sydnie" pitchFamily="2" charset="0"/>
              </a:rPr>
              <a:t>Thyroid hormone synthesis.</a:t>
            </a:r>
          </a:p>
        </p:txBody>
      </p:sp>
    </p:spTree>
    <p:extLst>
      <p:ext uri="{BB962C8B-B14F-4D97-AF65-F5344CB8AC3E}">
        <p14:creationId xmlns:p14="http://schemas.microsoft.com/office/powerpoint/2010/main" val="39410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URCES\24_JPG\24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5089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6705600" y="5219700"/>
            <a:ext cx="304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4400" y="6096001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Melatonin</a:t>
            </a:r>
            <a:endParaRPr lang="en-US" altLang="en-US" sz="1600"/>
          </a:p>
        </p:txBody>
      </p:sp>
      <p:pic>
        <p:nvPicPr>
          <p:cNvPr id="5125" name="Picture 6" descr="http://wikis.lib.ncsu.edu/images/5/5b/Morgan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389439"/>
            <a:ext cx="25527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3"/>
          <p:cNvSpPr>
            <a:spLocks noChangeShapeType="1"/>
          </p:cNvSpPr>
          <p:nvPr/>
        </p:nvSpPr>
        <p:spPr bwMode="auto">
          <a:xfrm flipH="1">
            <a:off x="6858000" y="5086350"/>
            <a:ext cx="304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3"/>
          <p:cNvSpPr>
            <a:spLocks noChangeShapeType="1"/>
          </p:cNvSpPr>
          <p:nvPr/>
        </p:nvSpPr>
        <p:spPr bwMode="auto">
          <a:xfrm flipH="1">
            <a:off x="7010400" y="4953000"/>
            <a:ext cx="304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3"/>
          <p:cNvSpPr>
            <a:spLocks noChangeShapeType="1"/>
          </p:cNvSpPr>
          <p:nvPr/>
        </p:nvSpPr>
        <p:spPr bwMode="auto">
          <a:xfrm flipH="1">
            <a:off x="7162800" y="4819650"/>
            <a:ext cx="304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7543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76200"/>
            <a:ext cx="83359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08704"/>
            <a:ext cx="5181600" cy="2901696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089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OURCES\24_JPG\24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3664"/>
            <a:ext cx="91440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495801" y="838201"/>
            <a:ext cx="317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Nitric Oxide Synthase (NOS)</a:t>
            </a:r>
            <a:endParaRPr lang="en-US" altLang="en-US" sz="1600"/>
          </a:p>
        </p:txBody>
      </p:sp>
      <p:pic>
        <p:nvPicPr>
          <p:cNvPr id="11267" name="Picture 4" descr="E:\SOURCES\34_JPG\34_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1"/>
            <a:ext cx="86106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5"/>
          <p:cNvSpPr>
            <a:spLocks/>
          </p:cNvSpPr>
          <p:nvPr/>
        </p:nvSpPr>
        <p:spPr bwMode="auto">
          <a:xfrm rot="16200000">
            <a:off x="5753100" y="-495300"/>
            <a:ext cx="609600" cy="4495800"/>
          </a:xfrm>
          <a:prstGeom prst="rightBrace">
            <a:avLst>
              <a:gd name="adj1" fmla="val 614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2479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66" y="352295"/>
            <a:ext cx="7671404" cy="64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0"/>
            <a:ext cx="5099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838201"/>
            <a:ext cx="7818564" cy="49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80" t="25669" r="37889" b="4626"/>
          <a:stretch/>
        </p:blipFill>
        <p:spPr>
          <a:xfrm>
            <a:off x="3443287" y="85724"/>
            <a:ext cx="4486275" cy="67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VHchap13fig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23825"/>
            <a:ext cx="52197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823326" y="2632075"/>
            <a:ext cx="1444625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Protein</a:t>
            </a:r>
          </a:p>
          <a:p>
            <a:r>
              <a:rPr lang="en-US" altLang="en-US"/>
              <a:t>Kinase A</a:t>
            </a:r>
          </a:p>
          <a:p>
            <a:r>
              <a:rPr lang="en-US" altLang="en-US"/>
              <a:t>(AKA</a:t>
            </a:r>
          </a:p>
          <a:p>
            <a:r>
              <a:rPr lang="en-US" altLang="en-US"/>
              <a:t>cAMP-</a:t>
            </a:r>
          </a:p>
          <a:p>
            <a:r>
              <a:rPr lang="en-US" altLang="en-US"/>
              <a:t>dependent</a:t>
            </a:r>
          </a:p>
          <a:p>
            <a:r>
              <a:rPr lang="en-US" altLang="en-US"/>
              <a:t>kinase)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 flipH="1" flipV="1">
            <a:off x="5486400" y="3048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524001" y="4191001"/>
            <a:ext cx="2182813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Ca+2</a:t>
            </a:r>
          </a:p>
          <a:p>
            <a:r>
              <a:rPr lang="en-US" altLang="en-US"/>
              <a:t>required</a:t>
            </a:r>
          </a:p>
          <a:p>
            <a:r>
              <a:rPr lang="en-US" altLang="en-US"/>
              <a:t>for calmodulin,</a:t>
            </a:r>
          </a:p>
          <a:p>
            <a:r>
              <a:rPr lang="en-US" altLang="en-US"/>
              <a:t>a subunit of</a:t>
            </a:r>
          </a:p>
          <a:p>
            <a:r>
              <a:rPr lang="en-US" altLang="en-US"/>
              <a:t>phosphorylase b</a:t>
            </a:r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3505200" y="4724400"/>
            <a:ext cx="2895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609601"/>
            <a:ext cx="86931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438400" y="4800601"/>
            <a:ext cx="14173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Green=on</a:t>
            </a:r>
          </a:p>
          <a:p>
            <a:r>
              <a:rPr lang="en-US" altLang="en-US"/>
              <a:t>Red=off</a:t>
            </a:r>
          </a:p>
        </p:txBody>
      </p:sp>
    </p:spTree>
    <p:extLst>
      <p:ext uri="{BB962C8B-B14F-4D97-AF65-F5344CB8AC3E}">
        <p14:creationId xmlns:p14="http://schemas.microsoft.com/office/powerpoint/2010/main" val="33332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82569"/>
            <a:ext cx="6428509" cy="48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 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2058194"/>
            <a:ext cx="5553075" cy="3886200"/>
          </a:xfrm>
        </p:spPr>
      </p:pic>
      <p:sp>
        <p:nvSpPr>
          <p:cNvPr id="5" name="Right Arrow 4"/>
          <p:cNvSpPr/>
          <p:nvPr/>
        </p:nvSpPr>
        <p:spPr>
          <a:xfrm>
            <a:off x="1782618" y="3870036"/>
            <a:ext cx="1536844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86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Sydnie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Mascotti, David P.</dc:creator>
  <cp:lastModifiedBy>Mascotti, David P.</cp:lastModifiedBy>
  <cp:revision>7</cp:revision>
  <dcterms:created xsi:type="dcterms:W3CDTF">2020-02-04T21:14:05Z</dcterms:created>
  <dcterms:modified xsi:type="dcterms:W3CDTF">2020-02-05T15:09:10Z</dcterms:modified>
</cp:coreProperties>
</file>